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68" r:id="rId2"/>
    <p:sldId id="257" r:id="rId3"/>
    <p:sldId id="270" r:id="rId4"/>
    <p:sldId id="271" r:id="rId5"/>
    <p:sldId id="273" r:id="rId6"/>
    <p:sldId id="274" r:id="rId7"/>
    <p:sldId id="272" r:id="rId8"/>
    <p:sldId id="275" r:id="rId9"/>
    <p:sldId id="277" r:id="rId10"/>
    <p:sldId id="276" r:id="rId11"/>
    <p:sldId id="269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12192000" cy="6858000"/>
  <p:notesSz cx="6858000" cy="9144000"/>
  <p:embeddedFontLst>
    <p:embeddedFont>
      <p:font typeface="Assistant" pitchFamily="2" charset="-79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Slab" pitchFamily="2" charset="0"/>
      <p:regular r:id="rId38"/>
      <p:bold r:id="rId39"/>
    </p:embeddedFont>
    <p:embeddedFont>
      <p:font typeface="Ruda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fc55d5cd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/>
          </a:p>
        </p:txBody>
      </p:sp>
      <p:sp>
        <p:nvSpPr>
          <p:cNvPr id="110" name="Google Shape;110;g24fc55d5cd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001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95af529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Corte de aluminio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Impresión 3d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aplicacion de resina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embobinado de cable</a:t>
            </a:r>
            <a:endParaRPr/>
          </a:p>
        </p:txBody>
      </p:sp>
      <p:sp>
        <p:nvSpPr>
          <p:cNvPr id="127" name="Google Shape;127;g1e95af529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95af5292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e95af5292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55d5cd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4fc55d5cd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fc55d5cd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4fc55d5cd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95af5292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Resolución de magnetómetro: 0.06 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Sensibilidad: 0.15 μT/LSB</a:t>
            </a:r>
            <a:endParaRPr/>
          </a:p>
        </p:txBody>
      </p:sp>
      <p:sp>
        <p:nvSpPr>
          <p:cNvPr id="191" name="Google Shape;191;g1e95af5292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95af5292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e95af5292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96a7d8b7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e96a7d8b7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95af5292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e95af5292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08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269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17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80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80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274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112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91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4.sv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rupoastra.github.io/codeac/" TargetMode="External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10" Type="http://schemas.openxmlformats.org/officeDocument/2006/relationships/image" Target="../media/image41.png"/><Relationship Id="rId4" Type="http://schemas.openxmlformats.org/officeDocument/2006/relationships/image" Target="../media/image8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6817E5C6-B700-51FC-83D6-344C8DAFBD57}"/>
              </a:ext>
            </a:extLst>
          </p:cNvPr>
          <p:cNvSpPr/>
          <p:nvPr/>
        </p:nvSpPr>
        <p:spPr>
          <a:xfrm>
            <a:off x="-4376" y="2070652"/>
            <a:ext cx="12192000" cy="2242867"/>
          </a:xfrm>
          <a:prstGeom prst="rect">
            <a:avLst/>
          </a:prstGeom>
          <a:gradFill flip="none" rotWithShape="1">
            <a:gsLst>
              <a:gs pos="0">
                <a:srgbClr val="17314F">
                  <a:shade val="30000"/>
                  <a:satMod val="115000"/>
                </a:srgbClr>
              </a:gs>
              <a:gs pos="50000">
                <a:srgbClr val="17314F">
                  <a:shade val="67500"/>
                  <a:satMod val="115000"/>
                </a:srgbClr>
              </a:gs>
              <a:gs pos="100000">
                <a:srgbClr val="17314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6414" y="1711834"/>
            <a:ext cx="9452035" cy="1668732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Roboto Slab"/>
                <a:ea typeface="Roboto Slab"/>
                <a:cs typeface="Roboto Slab"/>
              </a:rPr>
              <a:t>Estrategias de control para la desaturación de ruedas de reacción en Cubesats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78302" y="3530151"/>
            <a:ext cx="4270076" cy="634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Sebastian Augusto Zapata Gil</a:t>
            </a:r>
          </a:p>
        </p:txBody>
      </p:sp>
      <p:pic>
        <p:nvPicPr>
          <p:cNvPr id="4" name="Picture 3" descr="CODEAC BÁSICO.png">
            <a:extLst>
              <a:ext uri="{FF2B5EF4-FFF2-40B4-BE49-F238E27FC236}">
                <a16:creationId xmlns:a16="http://schemas.microsoft.com/office/drawing/2014/main" id="{9071CE72-DA64-71DB-B39B-FFA731316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486132"/>
            <a:ext cx="3462067" cy="637999"/>
          </a:xfrm>
          <a:prstGeom prst="rect">
            <a:avLst/>
          </a:prstGeom>
        </p:spPr>
      </p:pic>
      <p:pic>
        <p:nvPicPr>
          <p:cNvPr id="8" name="Picture 7" descr="deltav_negro_reduccion.png">
            <a:extLst>
              <a:ext uri="{FF2B5EF4-FFF2-40B4-BE49-F238E27FC236}">
                <a16:creationId xmlns:a16="http://schemas.microsoft.com/office/drawing/2014/main" id="{93E9470F-207F-290C-3125-5A7DD697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17" y="303360"/>
            <a:ext cx="816636" cy="816637"/>
          </a:xfrm>
          <a:prstGeom prst="rect">
            <a:avLst/>
          </a:prstGeom>
        </p:spPr>
      </p:pic>
      <p:pic>
        <p:nvPicPr>
          <p:cNvPr id="9" name="Picture 8" descr="Logo 1 - ASTRA-07.png">
            <a:extLst>
              <a:ext uri="{FF2B5EF4-FFF2-40B4-BE49-F238E27FC236}">
                <a16:creationId xmlns:a16="http://schemas.microsoft.com/office/drawing/2014/main" id="{2A65F477-C403-755C-2D65-5943CB90F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702" y="297687"/>
            <a:ext cx="931654" cy="827982"/>
          </a:xfrm>
          <a:prstGeom prst="rect">
            <a:avLst/>
          </a:prstGeom>
        </p:spPr>
      </p:pic>
      <p:pic>
        <p:nvPicPr>
          <p:cNvPr id="11" name="Picture 10" descr="voyager_azul_reduccion.png">
            <a:extLst>
              <a:ext uri="{FF2B5EF4-FFF2-40B4-BE49-F238E27FC236}">
                <a16:creationId xmlns:a16="http://schemas.microsoft.com/office/drawing/2014/main" id="{2EE9830C-9C62-A7CD-9B13-26A8E253A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645" y="303362"/>
            <a:ext cx="773503" cy="816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1942F-847C-0949-46EE-24497EB4E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667" y="438761"/>
            <a:ext cx="3045124" cy="761499"/>
          </a:xfrm>
          <a:prstGeom prst="rect">
            <a:avLst/>
          </a:prstGeom>
        </p:spPr>
      </p:pic>
      <p:pic>
        <p:nvPicPr>
          <p:cNvPr id="19" name="Imagen 18" descr="Imagen que contiene competencia de atletismo&#10;&#10;Descripción generada automáticamente">
            <a:extLst>
              <a:ext uri="{FF2B5EF4-FFF2-40B4-BE49-F238E27FC236}">
                <a16:creationId xmlns:a16="http://schemas.microsoft.com/office/drawing/2014/main" id="{A58F9518-9B15-2378-665D-9B7D5B4004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965" b="63848"/>
          <a:stretch/>
        </p:blipFill>
        <p:spPr>
          <a:xfrm>
            <a:off x="6622210" y="4361918"/>
            <a:ext cx="5566701" cy="2496089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4372512-EC2E-E926-7FA3-7A6376DF4C26}"/>
              </a:ext>
            </a:extLst>
          </p:cNvPr>
          <p:cNvCxnSpPr/>
          <p:nvPr/>
        </p:nvCxnSpPr>
        <p:spPr>
          <a:xfrm>
            <a:off x="1153064" y="3460630"/>
            <a:ext cx="5730814" cy="8627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3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Controladores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7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6498"/>
          <a:stretch/>
        </p:blipFill>
        <p:spPr>
          <a:xfrm>
            <a:off x="1649875" y="2051500"/>
            <a:ext cx="3796443" cy="3707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8" name="Google Shape;118;p15"/>
          <p:cNvSpPr txBox="1"/>
          <p:nvPr/>
        </p:nvSpPr>
        <p:spPr>
          <a:xfrm>
            <a:off x="1583850" y="5874000"/>
            <a:ext cx="39285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2. </a:t>
            </a:r>
            <a:r>
              <a:rPr lang="es-ES" sz="100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Tibbs, M.L. (2015). Design and Test of an Attitude Determination and Control System for a 6U CubeSat using AFIT's CubeSat Testbed.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850" y="2051500"/>
            <a:ext cx="3286125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6811575" y="5870800"/>
            <a:ext cx="37965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3. </a:t>
            </a:r>
            <a:r>
              <a:rPr lang="es-ES" sz="100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Jaula de Helmholtz construida.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688" y="2012900"/>
            <a:ext cx="3796450" cy="37783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15" descr="codeac_blanc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7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848" y="2599625"/>
            <a:ext cx="5172074" cy="246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71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640284" y="2071162"/>
            <a:ext cx="4050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rgbClr val="03070D"/>
                </a:solidFill>
                <a:latin typeface="Ruda"/>
                <a:ea typeface="Ruda"/>
                <a:cs typeface="Ruda"/>
                <a:sym typeface="Ruda"/>
              </a:rPr>
              <a:t>Referente teórico</a:t>
            </a:r>
            <a:endParaRPr sz="2300" b="1">
              <a:solidFill>
                <a:srgbClr val="03070D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640025" y="2822775"/>
            <a:ext cx="4138200" cy="2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El fundamento principal tras la Jaula de Helmholtz es la ley de Biot-Savart :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Finalmente, las ecuaciones de diseño son (Batista D., 2018):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72900" y="6168475"/>
            <a:ext cx="4879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Batista, D. S., Granziera, F., Tosin, M. C. y De Melo, L. F. (2018). Three-Axial Helmholtz Coil Design and Validation for Aerospace Applications. IEEE Transactions on Aerospace and Electronic Systems, 54(1), 392–403.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172" y="3504237"/>
            <a:ext cx="1804182" cy="6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8808762" y="3162063"/>
            <a:ext cx="27432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rgbClr val="03070D"/>
                </a:solidFill>
                <a:latin typeface="Ruda"/>
                <a:ea typeface="Ruda"/>
                <a:cs typeface="Ruda"/>
                <a:sym typeface="Ruda"/>
              </a:rPr>
              <a:t>Materiales</a:t>
            </a:r>
            <a:endParaRPr sz="2300" b="1">
              <a:solidFill>
                <a:srgbClr val="03070D"/>
              </a:solidFill>
              <a:latin typeface="Ruda"/>
              <a:ea typeface="Ruda"/>
              <a:cs typeface="Ruda"/>
              <a:sym typeface="Rud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Perfiles de aluminio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Tornilleria de aluminio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Cable magneto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Resina epoxy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3070D"/>
              </a:buClr>
              <a:buSzPts val="1400"/>
              <a:buFont typeface="Montserrat"/>
              <a:buChar char="●"/>
            </a:pPr>
            <a:r>
              <a:rPr lang="es-ES">
                <a:solidFill>
                  <a:srgbClr val="03070D"/>
                </a:solidFill>
                <a:latin typeface="Montserrat"/>
                <a:ea typeface="Montserrat"/>
                <a:cs typeface="Montserrat"/>
                <a:sym typeface="Montserrat"/>
              </a:rPr>
              <a:t>ABS</a:t>
            </a:r>
            <a:endParaRPr>
              <a:solidFill>
                <a:srgbClr val="0307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269" y="2443350"/>
            <a:ext cx="3143433" cy="30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5267113" y="5590775"/>
            <a:ext cx="31434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4.</a:t>
            </a:r>
            <a:r>
              <a:rPr lang="es-ES" sz="10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Diseños preliminares de la Jaula de Helmholtz.</a:t>
            </a:r>
            <a:endParaRPr sz="1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1" name="Google Shape;141;p16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7">
            <a:alphaModFix/>
          </a:blip>
          <a:srcRect r="3975" b="10"/>
          <a:stretch/>
        </p:blipFill>
        <p:spPr>
          <a:xfrm>
            <a:off x="1622175" y="5320302"/>
            <a:ext cx="1804175" cy="27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7450" y="4796547"/>
            <a:ext cx="2573626" cy="52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l="3060" t="22776" r="3060" b="15895"/>
          <a:stretch/>
        </p:blipFill>
        <p:spPr>
          <a:xfrm>
            <a:off x="2188511" y="4195677"/>
            <a:ext cx="2832922" cy="24674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t="9290" b="19352"/>
          <a:stretch/>
        </p:blipFill>
        <p:spPr>
          <a:xfrm>
            <a:off x="5852682" y="4195678"/>
            <a:ext cx="4610217" cy="24674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8500" y="1782504"/>
            <a:ext cx="2832932" cy="2124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 t="17887" b="20664"/>
          <a:stretch/>
        </p:blipFill>
        <p:spPr>
          <a:xfrm>
            <a:off x="5852682" y="1782500"/>
            <a:ext cx="4610217" cy="212470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8" name="Google Shape;158;p17"/>
          <p:cNvSpPr txBox="1"/>
          <p:nvPr/>
        </p:nvSpPr>
        <p:spPr>
          <a:xfrm>
            <a:off x="10659050" y="5986025"/>
            <a:ext cx="131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latin typeface="Assistant"/>
                <a:ea typeface="Assistant"/>
                <a:cs typeface="Assistant"/>
                <a:sym typeface="Assistant"/>
              </a:rPr>
              <a:t>Figura 5, 6, 7 y 8.</a:t>
            </a:r>
            <a:r>
              <a:rPr lang="es-ES" sz="12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latin typeface="Assistant"/>
                <a:ea typeface="Assistant"/>
                <a:cs typeface="Assistant"/>
                <a:sym typeface="Assistant"/>
              </a:rPr>
              <a:t>Construcción de la Jaula de Helmholtz.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9" name="Google Shape;159;p17" descr="codeac_blanc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8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975" y="2202450"/>
            <a:ext cx="3918301" cy="34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1092975" y="5627350"/>
            <a:ext cx="391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latin typeface="Assistant"/>
                <a:ea typeface="Assistant"/>
                <a:cs typeface="Assistant"/>
                <a:sym typeface="Assistant"/>
              </a:rPr>
              <a:t>Figura 9.</a:t>
            </a:r>
            <a:r>
              <a:rPr lang="es-ES" sz="12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latin typeface="Assistant"/>
                <a:ea typeface="Assistant"/>
                <a:cs typeface="Assistant"/>
                <a:sym typeface="Assistant"/>
              </a:rPr>
              <a:t>Haddox P. (13-17 de enero de 2014). The Development of a Hardware-in-the-Loop Attitude Determination and Control Simulator for IlliniSat-2. 52nd Aerospace Sciences Meeting, National Harbor, Maryland.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550" y="2202450"/>
            <a:ext cx="5830550" cy="3424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3" name="Google Shape;173;p18"/>
          <p:cNvSpPr txBox="1"/>
          <p:nvPr/>
        </p:nvSpPr>
        <p:spPr>
          <a:xfrm>
            <a:off x="5827550" y="5627350"/>
            <a:ext cx="58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latin typeface="Assistant"/>
                <a:ea typeface="Assistant"/>
                <a:cs typeface="Assistant"/>
                <a:sym typeface="Assistant"/>
              </a:rPr>
              <a:t>Figura 10.</a:t>
            </a:r>
            <a:r>
              <a:rPr lang="es-ES" sz="12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latin typeface="Assistant"/>
                <a:ea typeface="Assistant"/>
                <a:cs typeface="Assistant"/>
                <a:sym typeface="Assistant"/>
              </a:rPr>
              <a:t>Software de control, ejemplo de LabVIEW.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4" name="Google Shape;174;p18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650" y="1734725"/>
            <a:ext cx="7188574" cy="43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2501750" y="6097775"/>
            <a:ext cx="718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latin typeface="Assistant"/>
                <a:ea typeface="Assistant"/>
                <a:cs typeface="Assistant"/>
                <a:sym typeface="Assistant"/>
              </a:rPr>
              <a:t>Figura 11.</a:t>
            </a:r>
            <a:r>
              <a:rPr lang="es-ES" sz="12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000">
                <a:latin typeface="Assistant"/>
                <a:ea typeface="Assistant"/>
                <a:cs typeface="Assistant"/>
                <a:sym typeface="Assistant"/>
              </a:rPr>
              <a:t>Módulos del banco de pruebas. </a:t>
            </a:r>
            <a:r>
              <a:rPr lang="es-ES" sz="1000" i="1">
                <a:latin typeface="Assistant"/>
                <a:ea typeface="Assistant"/>
                <a:cs typeface="Assistant"/>
                <a:sym typeface="Assistant"/>
              </a:rPr>
              <a:t>Adaptado.</a:t>
            </a:r>
            <a:endParaRPr sz="1200" i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87" name="Google Shape;187;p19" descr="codeac_bl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5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Resultados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5243750" y="1979575"/>
            <a:ext cx="3205800" cy="739200"/>
          </a:xfrm>
          <a:prstGeom prst="rect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1390338" y="5443177"/>
            <a:ext cx="23364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Largo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1.38 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Ancho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1.47 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Alto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1.47 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5243750" y="2295029"/>
            <a:ext cx="320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483 uT </a:t>
            </a:r>
            <a:r>
              <a:rPr lang="es-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(AK09918C)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235388" y="4943413"/>
            <a:ext cx="264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Dimensiones</a:t>
            </a:r>
            <a:endParaRPr sz="2200" b="1">
              <a:solidFill>
                <a:schemeClr val="dk1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5251850" y="2013429"/>
            <a:ext cx="318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Max. campo magnético</a:t>
            </a:r>
            <a:endParaRPr sz="2000">
              <a:solidFill>
                <a:schemeClr val="dk1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1268238" y="2251975"/>
            <a:ext cx="3386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Bobinado</a:t>
            </a:r>
            <a:endParaRPr sz="2200" b="1">
              <a:solidFill>
                <a:schemeClr val="dk1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1235388" y="2774575"/>
            <a:ext cx="3058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Vueltas del cable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56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Calibre del cable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16 AWG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Voltaje de funcionamiento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32 V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Corriente máxima</a:t>
            </a:r>
            <a:endParaRPr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interno: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4.35 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intermedio: 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4.06 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 externo: </a:t>
            </a:r>
            <a:r>
              <a:rPr lang="es-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3.8 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20"/>
          <p:cNvCxnSpPr/>
          <p:nvPr/>
        </p:nvCxnSpPr>
        <p:spPr>
          <a:xfrm rot="10800000">
            <a:off x="1268238" y="5390106"/>
            <a:ext cx="258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 l="16020" t="8498" r="19225" b="8098"/>
          <a:stretch/>
        </p:blipFill>
        <p:spPr>
          <a:xfrm>
            <a:off x="4939488" y="2947149"/>
            <a:ext cx="3112602" cy="3006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7" name="Google Shape;207;p20"/>
          <p:cNvSpPr txBox="1"/>
          <p:nvPr/>
        </p:nvSpPr>
        <p:spPr>
          <a:xfrm>
            <a:off x="4939488" y="6009099"/>
            <a:ext cx="577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5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12 y 13. </a:t>
            </a:r>
            <a:r>
              <a:rPr lang="es-ES" sz="100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Jaula de Helmholtz construida y medición de campo magnético.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3727" y="2947150"/>
            <a:ext cx="2336400" cy="3006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9" name="Google Shape;209;p20"/>
          <p:cNvSpPr txBox="1"/>
          <p:nvPr/>
        </p:nvSpPr>
        <p:spPr>
          <a:xfrm>
            <a:off x="8528950" y="2323026"/>
            <a:ext cx="186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Campo magnético en Rionegro: </a:t>
            </a:r>
            <a:r>
              <a:rPr lang="es-E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 30 uT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20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¿Que sigue?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1103938" y="2458425"/>
            <a:ext cx="49107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Objetivos actuales</a:t>
            </a:r>
            <a:endParaRPr sz="2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mediciones de magnitud y homogeneidad de campo con gausimetro.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Validación de la magnitud de campo magnético de la Jaula de Helmholtz respecto al modelo teórico.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software de control de las fuentes DC con LabVIEW.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Integración con Matlab para realizar un control automático de la corriente.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6177362" y="2458425"/>
            <a:ext cx="4910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Objetivos futuros</a:t>
            </a:r>
            <a:endParaRPr sz="2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circuito electrónico para variar la dirección del voltaje en el cableado (Puente H).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Experimentación con CubeSats y sistemas espaciales.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Experimentación con drones y sistemas de aviónica.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Integración con estación terrena.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21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Conclusiones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763950" y="2472600"/>
            <a:ext cx="106641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diseño y la construcción de una Jaula de Helmholtz puede ser bastante complejo debido a la alta correlación que hay entre las variables físicas y a la precisión requerida para garantizar la homogeneidad.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diseño preliminar debe ser un proceso iterativo debido a la alta correlación entre sus variables físicas (dimensiones de perfil, número de vueltas, resistencia, separación de bobinas).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efectos sobre la salud no son del todo conocidos, sin embargo, fuera de la Jaula de Helmholtz no se reportan intensidades de campo superiores al campo magnético terrestre.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Debido al aumento de la temperatura en las bobinas, la resistencia tiende a aumentar y el campo a disminuir su intensidad. Por lo tanto, se recomienda usarla por cortos periodos de tiempo.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s-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objetos metálicos se deben mantener alejados de la Jaula de Helmholtz para evitar afectaciones a la homogeneidad del campo magnético.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22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3749150" y="2266025"/>
            <a:ext cx="515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uda"/>
                <a:ea typeface="Ruda"/>
                <a:cs typeface="Ruda"/>
                <a:sym typeface="Ruda"/>
              </a:rPr>
              <a:t>Agradecimientos a la Corporación Cipsela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l="15659" t="15659" r="15659" b="15659"/>
          <a:stretch/>
        </p:blipFill>
        <p:spPr>
          <a:xfrm>
            <a:off x="4625126" y="2807199"/>
            <a:ext cx="3401149" cy="34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 descr="codeac_bl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Agradecimientos</a:t>
            </a:r>
            <a:endParaRPr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Movimiento</a:t>
            </a:r>
            <a:r>
              <a:rPr lang="en-U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 de un vehículo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DA1A8A60-D1A6-812C-ECCF-9E3DD8EAC2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89862" l="9989" r="89897">
                        <a14:foregroundMark x1="51435" y1="9524" x2="53042" y2="9524"/>
                        <a14:foregroundMark x1="45565" y1="11499" x2="47417" y2="11214"/>
                        <a14:backgroundMark x1="44202" y1="11367" x2="45695" y2="11214"/>
                        <a14:backgroundMark x1="52928" y1="9370" x2="52928" y2="9370"/>
                        <a14:backgroundMark x1="12629" y1="11214" x2="9529" y2="10906"/>
                        <a14:backgroundMark x1="13777" y1="10753" x2="13318" y2="11214"/>
                        <a14:backgroundMark x1="12400" y1="9524" x2="15844" y2="1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76" y="3826142"/>
            <a:ext cx="2781069" cy="2078617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46BC03A-EA1F-2B5F-A27A-162EEBDADC6A}"/>
              </a:ext>
            </a:extLst>
          </p:cNvPr>
          <p:cNvCxnSpPr>
            <a:cxnSpLocks/>
          </p:cNvCxnSpPr>
          <p:nvPr/>
        </p:nvCxnSpPr>
        <p:spPr>
          <a:xfrm flipH="1" flipV="1">
            <a:off x="2801126" y="3337707"/>
            <a:ext cx="7621" cy="155574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0CD5788-0EA2-58E9-4FD1-85D0187FD52B}"/>
              </a:ext>
            </a:extLst>
          </p:cNvPr>
          <p:cNvCxnSpPr>
            <a:cxnSpLocks/>
          </p:cNvCxnSpPr>
          <p:nvPr/>
        </p:nvCxnSpPr>
        <p:spPr>
          <a:xfrm flipH="1">
            <a:off x="1519887" y="4893452"/>
            <a:ext cx="1271645" cy="637549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88830BD-76BD-3AE5-8CA4-E7F77E34D43E}"/>
              </a:ext>
            </a:extLst>
          </p:cNvPr>
          <p:cNvCxnSpPr>
            <a:cxnSpLocks/>
          </p:cNvCxnSpPr>
          <p:nvPr/>
        </p:nvCxnSpPr>
        <p:spPr>
          <a:xfrm>
            <a:off x="2801126" y="4893452"/>
            <a:ext cx="1486200" cy="637549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17B001D-F3BA-4A51-3B51-271609EA195D}"/>
                  </a:ext>
                </a:extLst>
              </p:cNvPr>
              <p:cNvSpPr txBox="1"/>
              <p:nvPr/>
            </p:nvSpPr>
            <p:spPr>
              <a:xfrm>
                <a:off x="4219064" y="5580236"/>
                <a:ext cx="448456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17B001D-F3BA-4A51-3B51-271609EA1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64" y="5580236"/>
                <a:ext cx="448456" cy="288797"/>
              </a:xfrm>
              <a:prstGeom prst="rect">
                <a:avLst/>
              </a:prstGeom>
              <a:blipFill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A7BF8-3337-08D7-F259-D5AC42DA4C23}"/>
                  </a:ext>
                </a:extLst>
              </p:cNvPr>
              <p:cNvSpPr txBox="1"/>
              <p:nvPr/>
            </p:nvSpPr>
            <p:spPr>
              <a:xfrm>
                <a:off x="1211198" y="5546223"/>
                <a:ext cx="459485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A7BF8-3337-08D7-F259-D5AC42DA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198" y="5546223"/>
                <a:ext cx="459485" cy="288797"/>
              </a:xfrm>
              <a:prstGeom prst="rect">
                <a:avLst/>
              </a:prstGeom>
              <a:blipFill>
                <a:blip r:embed="rId8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79985B-09D9-2DE2-B866-6E1E1D2F8090}"/>
                  </a:ext>
                </a:extLst>
              </p:cNvPr>
              <p:cNvSpPr txBox="1"/>
              <p:nvPr/>
            </p:nvSpPr>
            <p:spPr>
              <a:xfrm>
                <a:off x="2955892" y="3273465"/>
                <a:ext cx="445250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79985B-09D9-2DE2-B866-6E1E1D2F8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892" y="3273465"/>
                <a:ext cx="445250" cy="288797"/>
              </a:xfrm>
              <a:prstGeom prst="rect">
                <a:avLst/>
              </a:prstGeom>
              <a:blipFill>
                <a:blip r:embed="rId9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áfico 8" descr="Flecha lineal: giro a la izquierda con relleno sólido">
            <a:extLst>
              <a:ext uri="{FF2B5EF4-FFF2-40B4-BE49-F238E27FC236}">
                <a16:creationId xmlns:a16="http://schemas.microsoft.com/office/drawing/2014/main" id="{01EB7CBF-13F8-2EC7-FD58-C21A5859BA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1059" y="3757533"/>
            <a:ext cx="584885" cy="584885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8C8F4F3-3DAD-CBF9-13B3-75BA4F7C73E5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89862" l="9989" r="89897">
                        <a14:foregroundMark x1="51435" y1="9524" x2="53042" y2="9524"/>
                        <a14:foregroundMark x1="45565" y1="11499" x2="47417" y2="11214"/>
                        <a14:backgroundMark x1="44202" y1="11367" x2="45695" y2="11214"/>
                        <a14:backgroundMark x1="52928" y1="9370" x2="52928" y2="9370"/>
                        <a14:backgroundMark x1="12629" y1="11214" x2="9529" y2="10906"/>
                        <a14:backgroundMark x1="13777" y1="10753" x2="13318" y2="11214"/>
                        <a14:backgroundMark x1="12400" y1="9524" x2="15844" y2="1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676" y="4033801"/>
            <a:ext cx="2781069" cy="2078617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553B03B-7B56-9F37-7E48-A37E4726AAEE}"/>
              </a:ext>
            </a:extLst>
          </p:cNvPr>
          <p:cNvCxnSpPr>
            <a:cxnSpLocks/>
          </p:cNvCxnSpPr>
          <p:nvPr/>
        </p:nvCxnSpPr>
        <p:spPr>
          <a:xfrm flipH="1" flipV="1">
            <a:off x="9275646" y="3437470"/>
            <a:ext cx="7621" cy="155574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F502F0C-D689-616D-1656-C1D7223BBB0D}"/>
              </a:ext>
            </a:extLst>
          </p:cNvPr>
          <p:cNvCxnSpPr>
            <a:cxnSpLocks/>
          </p:cNvCxnSpPr>
          <p:nvPr/>
        </p:nvCxnSpPr>
        <p:spPr>
          <a:xfrm flipH="1">
            <a:off x="7808684" y="4971189"/>
            <a:ext cx="1474781" cy="58488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/>
              <p:nvPr/>
            </p:nvSpPr>
            <p:spPr>
              <a:xfrm>
                <a:off x="10605606" y="5018684"/>
                <a:ext cx="44845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06" y="5018684"/>
                <a:ext cx="448456" cy="288797"/>
              </a:xfrm>
              <a:prstGeom prst="rect">
                <a:avLst/>
              </a:prstGeom>
              <a:blipFill>
                <a:blip r:embed="rId12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/>
              <p:nvPr/>
            </p:nvSpPr>
            <p:spPr>
              <a:xfrm>
                <a:off x="7628065" y="5124007"/>
                <a:ext cx="459485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65" y="5124007"/>
                <a:ext cx="459485" cy="288797"/>
              </a:xfrm>
              <a:prstGeom prst="rect">
                <a:avLst/>
              </a:prstGeom>
              <a:blipFill>
                <a:blip r:embed="rId13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/>
              <p:nvPr/>
            </p:nvSpPr>
            <p:spPr>
              <a:xfrm>
                <a:off x="9422245" y="3429000"/>
                <a:ext cx="44525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45" y="3429000"/>
                <a:ext cx="445250" cy="288797"/>
              </a:xfrm>
              <a:prstGeom prst="rect">
                <a:avLst/>
              </a:prstGeom>
              <a:blipFill>
                <a:blip r:embed="rId9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áfico 15" descr="Flecha lineal: giro a la izquierda con relleno sólido">
            <a:extLst>
              <a:ext uri="{FF2B5EF4-FFF2-40B4-BE49-F238E27FC236}">
                <a16:creationId xmlns:a16="http://schemas.microsoft.com/office/drawing/2014/main" id="{F84C9643-39C3-0352-4543-5D1505C24B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3054" y="4979352"/>
            <a:ext cx="584885" cy="584885"/>
          </a:xfrm>
          <a:prstGeom prst="rect">
            <a:avLst/>
          </a:prstGeom>
        </p:spPr>
      </p:pic>
      <p:pic>
        <p:nvPicPr>
          <p:cNvPr id="17" name="Gráfico 16" descr="Flecha lineal: giro a la izquierda con relleno sólido">
            <a:extLst>
              <a:ext uri="{FF2B5EF4-FFF2-40B4-BE49-F238E27FC236}">
                <a16:creationId xmlns:a16="http://schemas.microsoft.com/office/drawing/2014/main" id="{8B65382C-503C-BA5C-3434-C1CECD2C2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780202" flipH="1" flipV="1">
            <a:off x="9975439" y="5079397"/>
            <a:ext cx="590402" cy="590402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401536-6BB4-3907-1FD1-0C897F6DDE1D}"/>
              </a:ext>
            </a:extLst>
          </p:cNvPr>
          <p:cNvCxnSpPr>
            <a:cxnSpLocks/>
          </p:cNvCxnSpPr>
          <p:nvPr/>
        </p:nvCxnSpPr>
        <p:spPr>
          <a:xfrm>
            <a:off x="9292161" y="4979352"/>
            <a:ext cx="1404737" cy="602603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/>
              <p:nvPr/>
            </p:nvSpPr>
            <p:spPr>
              <a:xfrm>
                <a:off x="8252190" y="5397596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190" y="5397596"/>
                <a:ext cx="189475" cy="276999"/>
              </a:xfrm>
              <a:prstGeom prst="rect">
                <a:avLst/>
              </a:prstGeom>
              <a:blipFill>
                <a:blip r:embed="rId14"/>
                <a:stretch>
                  <a:fillRect l="-12903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/>
              <p:nvPr/>
            </p:nvSpPr>
            <p:spPr>
              <a:xfrm>
                <a:off x="10183283" y="4968957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283" y="4968957"/>
                <a:ext cx="214931" cy="276999"/>
              </a:xfrm>
              <a:prstGeom prst="rect">
                <a:avLst/>
              </a:prstGeom>
              <a:blipFill>
                <a:blip r:embed="rId15"/>
                <a:stretch>
                  <a:fillRect l="-16667" r="-138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/>
              <p:nvPr/>
            </p:nvSpPr>
            <p:spPr>
              <a:xfrm>
                <a:off x="9608634" y="3818768"/>
                <a:ext cx="218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634" y="3818768"/>
                <a:ext cx="218201" cy="276999"/>
              </a:xfrm>
              <a:prstGeom prst="rect">
                <a:avLst/>
              </a:prstGeom>
              <a:blipFill>
                <a:blip r:embed="rId16"/>
                <a:stretch>
                  <a:fillRect l="-16667" r="-138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3D97F01-CC80-BC33-713C-4799D66B651C}"/>
              </a:ext>
            </a:extLst>
          </p:cNvPr>
          <p:cNvSpPr txBox="1"/>
          <p:nvPr/>
        </p:nvSpPr>
        <p:spPr>
          <a:xfrm>
            <a:off x="1295478" y="2034836"/>
            <a:ext cx="189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Traslación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6B06569-BE84-18B5-FD3B-4565D8B7B32F}"/>
              </a:ext>
            </a:extLst>
          </p:cNvPr>
          <p:cNvSpPr txBox="1"/>
          <p:nvPr/>
        </p:nvSpPr>
        <p:spPr>
          <a:xfrm>
            <a:off x="8565175" y="2092220"/>
            <a:ext cx="15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Rotación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617F269-6B34-EC27-6F23-CD1774CE6208}"/>
                  </a:ext>
                </a:extLst>
              </p:cNvPr>
              <p:cNvSpPr txBox="1"/>
              <p:nvPr/>
            </p:nvSpPr>
            <p:spPr>
              <a:xfrm>
                <a:off x="3401142" y="1964206"/>
                <a:ext cx="1309461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617F269-6B34-EC27-6F23-CD1774CE6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42" y="1964206"/>
                <a:ext cx="1309461" cy="745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6696693" y="1984307"/>
                <a:ext cx="1266116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93" y="1984307"/>
                <a:ext cx="1266116" cy="745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319AFC7B-CCAB-BE8C-20C1-EA44AC215161}"/>
              </a:ext>
            </a:extLst>
          </p:cNvPr>
          <p:cNvSpPr txBox="1"/>
          <p:nvPr/>
        </p:nvSpPr>
        <p:spPr>
          <a:xfrm>
            <a:off x="1970449" y="2597731"/>
            <a:ext cx="157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rgbClr val="FF0000"/>
                </a:solidFill>
              </a:rPr>
              <a:t>Astrodinámica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04BC12E-66A8-E4CB-928A-B2830FC499D7}"/>
              </a:ext>
            </a:extLst>
          </p:cNvPr>
          <p:cNvSpPr txBox="1"/>
          <p:nvPr/>
        </p:nvSpPr>
        <p:spPr>
          <a:xfrm>
            <a:off x="8212884" y="2557170"/>
            <a:ext cx="268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rgbClr val="FF0000"/>
                </a:solidFill>
              </a:rPr>
              <a:t>Control de actitud</a:t>
            </a: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276C63FA-4AB0-F218-D640-8C55D28826B7}"/>
              </a:ext>
            </a:extLst>
          </p:cNvPr>
          <p:cNvSpPr/>
          <p:nvPr/>
        </p:nvSpPr>
        <p:spPr>
          <a:xfrm>
            <a:off x="-5378148" y="3496800"/>
            <a:ext cx="8333842" cy="3981883"/>
          </a:xfrm>
          <a:prstGeom prst="arc">
            <a:avLst>
              <a:gd name="adj1" fmla="val 16200000"/>
              <a:gd name="adj2" fmla="val 1352872"/>
            </a:avLst>
          </a:prstGeom>
          <a:noFill/>
          <a:ln w="38100">
            <a:solidFill>
              <a:srgbClr val="38415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/>
        </p:nvSpPr>
        <p:spPr>
          <a:xfrm>
            <a:off x="-4376" y="2070652"/>
            <a:ext cx="12192000" cy="2242867"/>
          </a:xfrm>
          <a:prstGeom prst="rect">
            <a:avLst/>
          </a:prstGeom>
          <a:gradFill>
            <a:gsLst>
              <a:gs pos="0">
                <a:srgbClr val="0A1B2F"/>
              </a:gs>
              <a:gs pos="50000">
                <a:srgbClr val="0F2745"/>
              </a:gs>
              <a:gs pos="100000">
                <a:srgbClr val="12305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ctrTitle"/>
          </p:nvPr>
        </p:nvSpPr>
        <p:spPr>
          <a:xfrm>
            <a:off x="2027207" y="1985004"/>
            <a:ext cx="8137585" cy="166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 Slab"/>
              <a:buNone/>
            </a:pPr>
            <a:r>
              <a:rPr lang="es-ES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Gracias por su atención</a:t>
            </a:r>
            <a:endParaRPr/>
          </a:p>
        </p:txBody>
      </p:sp>
      <p:cxnSp>
        <p:nvCxnSpPr>
          <p:cNvPr id="256" name="Google Shape;256;p24"/>
          <p:cNvCxnSpPr/>
          <p:nvPr/>
        </p:nvCxnSpPr>
        <p:spPr>
          <a:xfrm>
            <a:off x="2130724" y="3661913"/>
            <a:ext cx="8074324" cy="51759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7" name="Google Shape;257;p24" descr="CODEAC BÁSI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871" y="486132"/>
            <a:ext cx="3462067" cy="6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 descr="deltav_negro_reducc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7117" y="303360"/>
            <a:ext cx="816636" cy="8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 descr="Logo 1 - ASTRA-0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0702" y="297687"/>
            <a:ext cx="931654" cy="82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 descr="voyager_azul_reducci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91645" y="303362"/>
            <a:ext cx="773503" cy="81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0667" y="438761"/>
            <a:ext cx="3045124" cy="7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3214777" y="5127894"/>
            <a:ext cx="5750945" cy="59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2"/>
              </a:buClr>
              <a:buSzPct val="100000"/>
              <a:buFont typeface="Roboto"/>
              <a:buNone/>
            </a:pPr>
            <a:r>
              <a:rPr lang="es-ES" sz="2400" b="0" i="0" u="none" strike="noStrike" cap="none">
                <a:solidFill>
                  <a:srgbClr val="384152"/>
                </a:solidFill>
                <a:latin typeface="Roboto"/>
                <a:ea typeface="Roboto"/>
                <a:cs typeface="Roboto"/>
                <a:sym typeface="Roboto"/>
              </a:rPr>
              <a:t>Para más información visítanos en: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rPr lang="es-ES" sz="2400" b="0" i="0" u="sng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https://grupoastra.github.io/codeac/</a:t>
            </a:r>
            <a:endParaRPr sz="6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Movimiento</a:t>
            </a:r>
            <a:r>
              <a:rPr lang="en-U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 de un vehículo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áfico 8" descr="Flecha lineal: giro a la izquierda con relleno sólido">
            <a:extLst>
              <a:ext uri="{FF2B5EF4-FFF2-40B4-BE49-F238E27FC236}">
                <a16:creationId xmlns:a16="http://schemas.microsoft.com/office/drawing/2014/main" id="{01EB7CBF-13F8-2EC7-FD58-C21A5859B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2259" y="3671457"/>
            <a:ext cx="584885" cy="584885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8C8F4F3-3DAD-CBF9-13B3-75BA4F7C73E5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89862" l="9989" r="89897">
                        <a14:foregroundMark x1="51435" y1="9524" x2="53042" y2="9524"/>
                        <a14:foregroundMark x1="45565" y1="11499" x2="47417" y2="11214"/>
                        <a14:backgroundMark x1="44202" y1="11367" x2="45695" y2="11214"/>
                        <a14:backgroundMark x1="52928" y1="9370" x2="52928" y2="9370"/>
                        <a14:backgroundMark x1="12629" y1="11214" x2="9529" y2="10906"/>
                        <a14:backgroundMark x1="13777" y1="10753" x2="13318" y2="11214"/>
                        <a14:backgroundMark x1="12400" y1="9524" x2="15844" y2="1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6" y="3947725"/>
            <a:ext cx="2781069" cy="2078617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553B03B-7B56-9F37-7E48-A37E4726AAEE}"/>
              </a:ext>
            </a:extLst>
          </p:cNvPr>
          <p:cNvCxnSpPr>
            <a:cxnSpLocks/>
          </p:cNvCxnSpPr>
          <p:nvPr/>
        </p:nvCxnSpPr>
        <p:spPr>
          <a:xfrm flipH="1" flipV="1">
            <a:off x="2366846" y="3351394"/>
            <a:ext cx="7621" cy="155574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F502F0C-D689-616D-1656-C1D7223BBB0D}"/>
              </a:ext>
            </a:extLst>
          </p:cNvPr>
          <p:cNvCxnSpPr>
            <a:cxnSpLocks/>
          </p:cNvCxnSpPr>
          <p:nvPr/>
        </p:nvCxnSpPr>
        <p:spPr>
          <a:xfrm flipH="1">
            <a:off x="899884" y="4885113"/>
            <a:ext cx="1474781" cy="58488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/>
              <p:nvPr/>
            </p:nvSpPr>
            <p:spPr>
              <a:xfrm>
                <a:off x="3696806" y="4932608"/>
                <a:ext cx="44845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06" y="4932608"/>
                <a:ext cx="448456" cy="288797"/>
              </a:xfrm>
              <a:prstGeom prst="rect">
                <a:avLst/>
              </a:prstGeom>
              <a:blipFill>
                <a:blip r:embed="rId9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/>
              <p:nvPr/>
            </p:nvSpPr>
            <p:spPr>
              <a:xfrm>
                <a:off x="719265" y="5037931"/>
                <a:ext cx="459485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5" y="5037931"/>
                <a:ext cx="459485" cy="288797"/>
              </a:xfrm>
              <a:prstGeom prst="rect">
                <a:avLst/>
              </a:prstGeom>
              <a:blipFill>
                <a:blip r:embed="rId10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/>
              <p:nvPr/>
            </p:nvSpPr>
            <p:spPr>
              <a:xfrm>
                <a:off x="2513445" y="3342924"/>
                <a:ext cx="44525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445" y="3342924"/>
                <a:ext cx="445250" cy="288797"/>
              </a:xfrm>
              <a:prstGeom prst="rect">
                <a:avLst/>
              </a:prstGeom>
              <a:blipFill>
                <a:blip r:embed="rId11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áfico 15" descr="Flecha lineal: giro a la izquierda con relleno sólido">
            <a:extLst>
              <a:ext uri="{FF2B5EF4-FFF2-40B4-BE49-F238E27FC236}">
                <a16:creationId xmlns:a16="http://schemas.microsoft.com/office/drawing/2014/main" id="{F84C9643-39C3-0352-4543-5D1505C24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254" y="4893276"/>
            <a:ext cx="584885" cy="584885"/>
          </a:xfrm>
          <a:prstGeom prst="rect">
            <a:avLst/>
          </a:prstGeom>
        </p:spPr>
      </p:pic>
      <p:pic>
        <p:nvPicPr>
          <p:cNvPr id="17" name="Gráfico 16" descr="Flecha lineal: giro a la izquierda con relleno sólido">
            <a:extLst>
              <a:ext uri="{FF2B5EF4-FFF2-40B4-BE49-F238E27FC236}">
                <a16:creationId xmlns:a16="http://schemas.microsoft.com/office/drawing/2014/main" id="{8B65382C-503C-BA5C-3434-C1CECD2C2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80202" flipH="1" flipV="1">
            <a:off x="3066639" y="4993321"/>
            <a:ext cx="590402" cy="590402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401536-6BB4-3907-1FD1-0C897F6DDE1D}"/>
              </a:ext>
            </a:extLst>
          </p:cNvPr>
          <p:cNvCxnSpPr>
            <a:cxnSpLocks/>
          </p:cNvCxnSpPr>
          <p:nvPr/>
        </p:nvCxnSpPr>
        <p:spPr>
          <a:xfrm>
            <a:off x="2383361" y="4893276"/>
            <a:ext cx="1404737" cy="602603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/>
              <p:nvPr/>
            </p:nvSpPr>
            <p:spPr>
              <a:xfrm>
                <a:off x="1343390" y="5311520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90" y="5311520"/>
                <a:ext cx="189475" cy="276999"/>
              </a:xfrm>
              <a:prstGeom prst="rect">
                <a:avLst/>
              </a:prstGeom>
              <a:blipFill>
                <a:blip r:embed="rId12"/>
                <a:stretch>
                  <a:fillRect l="-9677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/>
              <p:nvPr/>
            </p:nvSpPr>
            <p:spPr>
              <a:xfrm>
                <a:off x="3274483" y="4882881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483" y="4882881"/>
                <a:ext cx="214931" cy="276999"/>
              </a:xfrm>
              <a:prstGeom prst="rect">
                <a:avLst/>
              </a:prstGeom>
              <a:blipFill>
                <a:blip r:embed="rId13"/>
                <a:stretch>
                  <a:fillRect l="-17143" r="-1714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/>
              <p:nvPr/>
            </p:nvSpPr>
            <p:spPr>
              <a:xfrm>
                <a:off x="2699834" y="3732692"/>
                <a:ext cx="218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834" y="3732692"/>
                <a:ext cx="218201" cy="276999"/>
              </a:xfrm>
              <a:prstGeom prst="rect">
                <a:avLst/>
              </a:prstGeom>
              <a:blipFill>
                <a:blip r:embed="rId14"/>
                <a:stretch>
                  <a:fillRect l="-19444" r="-1111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16B06569-BE84-18B5-FD3B-4565D8B7B32F}"/>
              </a:ext>
            </a:extLst>
          </p:cNvPr>
          <p:cNvSpPr txBox="1"/>
          <p:nvPr/>
        </p:nvSpPr>
        <p:spPr>
          <a:xfrm>
            <a:off x="1656375" y="2006144"/>
            <a:ext cx="15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Rotación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3990203" y="3741289"/>
                <a:ext cx="1645891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03" y="3741289"/>
                <a:ext cx="1645891" cy="6707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104BC12E-66A8-E4CB-928A-B2830FC499D7}"/>
              </a:ext>
            </a:extLst>
          </p:cNvPr>
          <p:cNvSpPr txBox="1"/>
          <p:nvPr/>
        </p:nvSpPr>
        <p:spPr>
          <a:xfrm>
            <a:off x="1304084" y="2471094"/>
            <a:ext cx="268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rgbClr val="FF0000"/>
                </a:solidFill>
              </a:rPr>
              <a:t>Control de actitud / ADCS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2204D69-6CD2-5820-57BF-FD569C632F04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5636094" y="3429000"/>
            <a:ext cx="689579" cy="64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D8E1B92-624D-6D46-60DA-1417E641F660}"/>
              </a:ext>
            </a:extLst>
          </p:cNvPr>
          <p:cNvSpPr txBox="1"/>
          <p:nvPr/>
        </p:nvSpPr>
        <p:spPr>
          <a:xfrm>
            <a:off x="6325673" y="3275111"/>
            <a:ext cx="140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 activo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9192C6A-BF02-DBB6-6AD0-730EA03C86B7}"/>
              </a:ext>
            </a:extLst>
          </p:cNvPr>
          <p:cNvSpPr txBox="1"/>
          <p:nvPr/>
        </p:nvSpPr>
        <p:spPr>
          <a:xfrm>
            <a:off x="6325673" y="4575104"/>
            <a:ext cx="140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 pasivo</a:t>
            </a:r>
          </a:p>
        </p:txBody>
      </p: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60994779-EE42-7EF6-6F72-8C5C871469E6}"/>
              </a:ext>
            </a:extLst>
          </p:cNvPr>
          <p:cNvCxnSpPr>
            <a:cxnSpLocks/>
            <a:stCxn id="25" idx="3"/>
            <a:endCxn id="96" idx="1"/>
          </p:cNvCxnSpPr>
          <p:nvPr/>
        </p:nvCxnSpPr>
        <p:spPr>
          <a:xfrm>
            <a:off x="5636094" y="4076670"/>
            <a:ext cx="689579" cy="652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DEC6BF7F-15E8-C574-EE9F-4BC6AC85A91F}"/>
              </a:ext>
            </a:extLst>
          </p:cNvPr>
          <p:cNvSpPr txBox="1"/>
          <p:nvPr/>
        </p:nvSpPr>
        <p:spPr>
          <a:xfrm>
            <a:off x="8115299" y="2698251"/>
            <a:ext cx="22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Ruedas de Reacción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8CFDC10F-2940-0F63-4B08-02722307F4D3}"/>
              </a:ext>
            </a:extLst>
          </p:cNvPr>
          <p:cNvSpPr txBox="1"/>
          <p:nvPr/>
        </p:nvSpPr>
        <p:spPr>
          <a:xfrm>
            <a:off x="8115299" y="3121222"/>
            <a:ext cx="22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Magnetorquers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EDBE707F-0303-0251-3D5E-F368F3BBC711}"/>
              </a:ext>
            </a:extLst>
          </p:cNvPr>
          <p:cNvSpPr txBox="1"/>
          <p:nvPr/>
        </p:nvSpPr>
        <p:spPr>
          <a:xfrm>
            <a:off x="8115299" y="3517568"/>
            <a:ext cx="22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Thrusters</a:t>
            </a:r>
          </a:p>
        </p:txBody>
      </p:sp>
      <p:sp>
        <p:nvSpPr>
          <p:cNvPr id="115" name="Abrir llave 114">
            <a:extLst>
              <a:ext uri="{FF2B5EF4-FFF2-40B4-BE49-F238E27FC236}">
                <a16:creationId xmlns:a16="http://schemas.microsoft.com/office/drawing/2014/main" id="{232FDFC4-B628-F56F-89F1-DFD0EBB7C337}"/>
              </a:ext>
            </a:extLst>
          </p:cNvPr>
          <p:cNvSpPr/>
          <p:nvPr/>
        </p:nvSpPr>
        <p:spPr>
          <a:xfrm>
            <a:off x="7731419" y="2640371"/>
            <a:ext cx="383880" cy="11806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10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Ruedas de Reacción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7634353" y="2451070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353" y="2451070"/>
                <a:ext cx="1645891" cy="682366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4A0A608-4D95-5440-6AD7-3397B2CC1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242" y="3310427"/>
            <a:ext cx="5143600" cy="233552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ED08E8-F876-EF05-0700-201E098A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48" y="269608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9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Fenómeno de Saturación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1493520" y="1948188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20" y="1948188"/>
                <a:ext cx="1645891" cy="682366"/>
              </a:xfrm>
              <a:prstGeom prst="rect">
                <a:avLst/>
              </a:prstGeom>
              <a:blipFill>
                <a:blip r:embed="rId7"/>
                <a:stretch>
                  <a:fillRect r="-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W2_saturation">
            <a:hlinkClick r:id="" action="ppaction://media"/>
            <a:extLst>
              <a:ext uri="{FF2B5EF4-FFF2-40B4-BE49-F238E27FC236}">
                <a16:creationId xmlns:a16="http://schemas.microsoft.com/office/drawing/2014/main" id="{B04A834C-4252-9AC4-102B-CDB357DF6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81114" y="2198771"/>
            <a:ext cx="5143600" cy="28932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5FE8F14-C876-AFAC-C861-8E75E5865087}"/>
                  </a:ext>
                </a:extLst>
              </p:cNvPr>
              <p:cNvSpPr txBox="1"/>
              <p:nvPr/>
            </p:nvSpPr>
            <p:spPr>
              <a:xfrm>
                <a:off x="1377173" y="2706846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5FE8F14-C876-AFAC-C861-8E75E5865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173" y="2706846"/>
                <a:ext cx="1645891" cy="682366"/>
              </a:xfrm>
              <a:prstGeom prst="rect">
                <a:avLst/>
              </a:prstGeom>
              <a:blipFill>
                <a:blip r:embed="rId9"/>
                <a:stretch>
                  <a:fillRect r="-5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4E8BF75-5F18-B323-53C3-DB1432471BC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2200118" y="3389212"/>
            <a:ext cx="1" cy="708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1CCAA60-E9FF-F395-9059-F8E3EC8B6B2A}"/>
              </a:ext>
            </a:extLst>
          </p:cNvPr>
          <p:cNvSpPr txBox="1"/>
          <p:nvPr/>
        </p:nvSpPr>
        <p:spPr>
          <a:xfrm>
            <a:off x="771033" y="4098137"/>
            <a:ext cx="2858169" cy="2152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Arrastre aerodinámico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Presión solar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Gradiente gravitacional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Magnéticos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876DF5C-12CD-D356-48EB-9C8A6BA72B9E}"/>
                  </a:ext>
                </a:extLst>
              </p:cNvPr>
              <p:cNvSpPr txBox="1"/>
              <p:nvPr/>
            </p:nvSpPr>
            <p:spPr>
              <a:xfrm>
                <a:off x="7841037" y="5302701"/>
                <a:ext cx="1470810" cy="3906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876DF5C-12CD-D356-48EB-9C8A6BA72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037" y="5302701"/>
                <a:ext cx="1470810" cy="390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ACCE247-C71C-1696-0BF8-EBFF635F670B}"/>
                  </a:ext>
                </a:extLst>
              </p:cNvPr>
              <p:cNvSpPr txBox="1"/>
              <p:nvPr/>
            </p:nvSpPr>
            <p:spPr>
              <a:xfrm>
                <a:off x="7841037" y="5746171"/>
                <a:ext cx="1470810" cy="3906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≠0;</m:t>
                      </m:r>
                      <m:acc>
                        <m:accPr>
                          <m:chr m:val="̇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ACCE247-C71C-1696-0BF8-EBFF635F6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037" y="5746171"/>
                <a:ext cx="1470810" cy="3906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riángulo isósceles 17">
            <a:extLst>
              <a:ext uri="{FF2B5EF4-FFF2-40B4-BE49-F238E27FC236}">
                <a16:creationId xmlns:a16="http://schemas.microsoft.com/office/drawing/2014/main" id="{6538DEC2-EC9F-CA7D-FA8A-E24861DACFDE}"/>
              </a:ext>
            </a:extLst>
          </p:cNvPr>
          <p:cNvSpPr/>
          <p:nvPr/>
        </p:nvSpPr>
        <p:spPr>
          <a:xfrm>
            <a:off x="9174098" y="5775359"/>
            <a:ext cx="275498" cy="30871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14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Fenómeno de Saturación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5088DE3-E377-747B-F661-6522B684752C}"/>
              </a:ext>
            </a:extLst>
          </p:cNvPr>
          <p:cNvSpPr txBox="1"/>
          <p:nvPr/>
        </p:nvSpPr>
        <p:spPr>
          <a:xfrm>
            <a:off x="5449454" y="3786909"/>
            <a:ext cx="319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Grafico </a:t>
            </a:r>
            <a:r>
              <a:rPr lang="es-ES" dirty="0" err="1"/>
              <a:t>saturacion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773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Desaturación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 hombre con la mano en la noche&#10;&#10;Descripción generada automáticamente con confianza media">
            <a:extLst>
              <a:ext uri="{FF2B5EF4-FFF2-40B4-BE49-F238E27FC236}">
                <a16:creationId xmlns:a16="http://schemas.microsoft.com/office/drawing/2014/main" id="{D43D49A2-C20C-2F66-FA11-C8A6557D1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69" y="2596133"/>
            <a:ext cx="3829280" cy="2153970"/>
          </a:xfrm>
          <a:prstGeom prst="rect">
            <a:avLst/>
          </a:prstGeom>
        </p:spPr>
      </p:pic>
      <p:pic>
        <p:nvPicPr>
          <p:cNvPr id="2050" name="Picture 2" descr="NSS CubeSat ACS solution - CubeSatShop.com">
            <a:extLst>
              <a:ext uri="{FF2B5EF4-FFF2-40B4-BE49-F238E27FC236}">
                <a16:creationId xmlns:a16="http://schemas.microsoft.com/office/drawing/2014/main" id="{67427E89-AC71-3931-46D1-70AC7098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406" y="1929116"/>
            <a:ext cx="2764047" cy="18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0C90486D-338F-BBC2-0B41-1BE060A3D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223" y="3821781"/>
            <a:ext cx="3347716" cy="27304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B08A4A-78F2-6C9E-E691-0904B63B4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486" y="3821781"/>
            <a:ext cx="2764047" cy="8412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80436E-FB80-958B-F79A-9299C13FA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0482" y="2898097"/>
            <a:ext cx="2251031" cy="7565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CFD8BA-10F7-7944-71CE-D19656C16E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261" y="4750103"/>
            <a:ext cx="3133725" cy="7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0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Planteamiento del problema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B385734-664A-8293-E42B-DC7F9E489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409" y="1726821"/>
            <a:ext cx="5379509" cy="3595216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F444DB3-8747-AA71-BFBB-706836841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287" y="4415114"/>
            <a:ext cx="2543096" cy="20726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87DC4F7-8FE7-8456-11F5-A03C4425EDF4}"/>
              </a:ext>
            </a:extLst>
          </p:cNvPr>
          <p:cNvSpPr txBox="1"/>
          <p:nvPr/>
        </p:nvSpPr>
        <p:spPr>
          <a:xfrm>
            <a:off x="518150" y="2010531"/>
            <a:ext cx="476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/>
              <a:t>Objetivo: </a:t>
            </a:r>
            <a:r>
              <a:rPr lang="es-ES" sz="1800" dirty="0"/>
              <a:t>Validar computacionalmente una estrategia de control de actitud para el picosatélite CubeSat EyasSat que integre la desaturación de sus ruedas de reacción mediante magnetorquers a partir de su modelo dinámico.</a:t>
            </a:r>
          </a:p>
        </p:txBody>
      </p:sp>
      <p:pic>
        <p:nvPicPr>
          <p:cNvPr id="13" name="Imagen 12" descr="Una persona sosteniendo una laptop&#10;&#10;Descripción generada automáticamente con confianza baja">
            <a:extLst>
              <a:ext uri="{FF2B5EF4-FFF2-40B4-BE49-F238E27FC236}">
                <a16:creationId xmlns:a16="http://schemas.microsoft.com/office/drawing/2014/main" id="{C7ED069C-8692-11FA-3F84-AA77AC41D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545" y="3970306"/>
            <a:ext cx="3024246" cy="22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dinámico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020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1926</Words>
  <Application>Microsoft Office PowerPoint</Application>
  <PresentationFormat>Panorámica</PresentationFormat>
  <Paragraphs>305</Paragraphs>
  <Slides>20</Slides>
  <Notes>19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Assistant</vt:lpstr>
      <vt:lpstr>Montserrat</vt:lpstr>
      <vt:lpstr>Arial</vt:lpstr>
      <vt:lpstr>Cambria Math</vt:lpstr>
      <vt:lpstr>Roboto Slab</vt:lpstr>
      <vt:lpstr>Ruda</vt:lpstr>
      <vt:lpstr>Roboto</vt:lpstr>
      <vt:lpstr>Calibri</vt:lpstr>
      <vt:lpstr>Tema de Office</vt:lpstr>
      <vt:lpstr>Estrategias de control para la desaturación de ruedas de reacción en Cubesats</vt:lpstr>
      <vt:lpstr>Movimiento de un vehículo</vt:lpstr>
      <vt:lpstr>Movimiento de un vehículo</vt:lpstr>
      <vt:lpstr>Ruedas de Reacción</vt:lpstr>
      <vt:lpstr>Fenómeno de Saturación</vt:lpstr>
      <vt:lpstr>Fenómeno de Saturación</vt:lpstr>
      <vt:lpstr>Desaturación</vt:lpstr>
      <vt:lpstr>Planteamiento del problema</vt:lpstr>
      <vt:lpstr>Modelo dinámico</vt:lpstr>
      <vt:lpstr>Controladores</vt:lpstr>
      <vt:lpstr>Presentación de PowerPoint</vt:lpstr>
      <vt:lpstr>Metodología</vt:lpstr>
      <vt:lpstr>Metodología</vt:lpstr>
      <vt:lpstr>Metodología</vt:lpstr>
      <vt:lpstr>Metodología</vt:lpstr>
      <vt:lpstr>Resultados</vt:lpstr>
      <vt:lpstr>¿Que sigue?</vt:lpstr>
      <vt:lpstr>Conclusiones</vt:lpstr>
      <vt:lpstr>Agradecimientos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Estrategias de control para la desaturación de ruedas de reacción en Cubesats</dc:title>
  <cp:lastModifiedBy>SEBASTIAN AUGUSTO ZAPATA GIL</cp:lastModifiedBy>
  <cp:revision>9</cp:revision>
  <dcterms:modified xsi:type="dcterms:W3CDTF">2023-10-19T16:01:58Z</dcterms:modified>
</cp:coreProperties>
</file>